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0" r:id="rId2"/>
    <p:sldId id="263" r:id="rId3"/>
    <p:sldId id="265" r:id="rId4"/>
    <p:sldId id="266" r:id="rId5"/>
    <p:sldId id="267" r:id="rId6"/>
    <p:sldId id="271" r:id="rId7"/>
    <p:sldId id="273" r:id="rId8"/>
    <p:sldId id="258" r:id="rId9"/>
    <p:sldId id="259" r:id="rId10"/>
    <p:sldId id="260" r:id="rId11"/>
    <p:sldId id="261" r:id="rId12"/>
    <p:sldId id="262" r:id="rId13"/>
    <p:sldId id="274" r:id="rId14"/>
    <p:sldId id="275" r:id="rId15"/>
    <p:sldId id="277" r:id="rId16"/>
    <p:sldId id="278" r:id="rId17"/>
    <p:sldId id="27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67A"/>
    <a:srgbClr val="5F2987"/>
    <a:srgbClr val="974329"/>
    <a:srgbClr val="C2571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7229-BDB6-4A7D-BBDF-AFDA984059C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D220-790C-4F9D-B48D-567AD9B33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7229-BDB6-4A7D-BBDF-AFDA984059C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D220-790C-4F9D-B48D-567AD9B33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7229-BDB6-4A7D-BBDF-AFDA984059C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D220-790C-4F9D-B48D-567AD9B33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7229-BDB6-4A7D-BBDF-AFDA984059C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D220-790C-4F9D-B48D-567AD9B33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7229-BDB6-4A7D-BBDF-AFDA984059C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D220-790C-4F9D-B48D-567AD9B33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7229-BDB6-4A7D-BBDF-AFDA984059C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D220-790C-4F9D-B48D-567AD9B33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7229-BDB6-4A7D-BBDF-AFDA984059C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D220-790C-4F9D-B48D-567AD9B33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7229-BDB6-4A7D-BBDF-AFDA984059C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D220-790C-4F9D-B48D-567AD9B33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7229-BDB6-4A7D-BBDF-AFDA984059C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D220-790C-4F9D-B48D-567AD9B33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7229-BDB6-4A7D-BBDF-AFDA984059C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D220-790C-4F9D-B48D-567AD9B33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7229-BDB6-4A7D-BBDF-AFDA984059C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F8ED220-790C-4F9D-B48D-567AD9B33C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F4E7229-BDB6-4A7D-BBDF-AFDA984059C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8ED220-790C-4F9D-B48D-567AD9B33CE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scammon.cps.k12.il.us/dreamstimeweb_242969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ertiferme.com/blog/imgs/articles/blog-1968-tic-tac-reponse-150212101631-7468683212.gif" TargetMode="External"/><Relationship Id="rId3" Type="http://schemas.openxmlformats.org/officeDocument/2006/relationships/hyperlink" Target="http://www.sniper.ru/photos/img/324.jpg" TargetMode="External"/><Relationship Id="rId7" Type="http://schemas.openxmlformats.org/officeDocument/2006/relationships/hyperlink" Target="http://s43.radikal.ru/i102/1008/8d/0d17b0839601.gif" TargetMode="External"/><Relationship Id="rId2" Type="http://schemas.openxmlformats.org/officeDocument/2006/relationships/hyperlink" Target="http://www.sofia-icon.ru/upload/tcms_iblocks/10/smol_gallerys/82/Tush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proshkolu.ru/content/media/pic/std/2000000/1286000/1285688-4e5130dc42553d10.gif" TargetMode="External"/><Relationship Id="rId5" Type="http://schemas.openxmlformats.org/officeDocument/2006/relationships/hyperlink" Target="http://stat21.privet.ru/lr/0c13461969d61cf0f326bfa0e4cc0bcb" TargetMode="External"/><Relationship Id="rId4" Type="http://schemas.openxmlformats.org/officeDocument/2006/relationships/hyperlink" Target="http://stat17.privet.ru/lr/093171abea6aabd487e5c4ada4dffe4d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305800" cy="178595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Муниципальное бюджетное общеобразовательное учреждение гимназия № 8 города Тихорецка муниципального образования </a:t>
            </a:r>
            <a:r>
              <a:rPr lang="ru-RU" sz="2800" b="1" dirty="0" err="1" smtClean="0">
                <a:solidFill>
                  <a:srgbClr val="002060"/>
                </a:solidFill>
              </a:rPr>
              <a:t>Тихорецкий</a:t>
            </a:r>
            <a:r>
              <a:rPr lang="ru-RU" sz="2800" b="1" dirty="0" smtClean="0">
                <a:solidFill>
                  <a:srgbClr val="002060"/>
                </a:solidFill>
              </a:rPr>
              <a:t> район Краснодарского края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71472" y="2428868"/>
            <a:ext cx="8305800" cy="1857388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Урок русского языка в 3 классе</a:t>
            </a:r>
          </a:p>
          <a:p>
            <a:pPr lvl="0" algn="ctr">
              <a:spcBef>
                <a:spcPct val="0"/>
              </a:spcBef>
            </a:pPr>
            <a:r>
              <a:rPr lang="ru-RU" sz="28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«</a:t>
            </a:r>
            <a:r>
              <a:rPr lang="ru-RU" sz="2800" b="1" dirty="0" smtClean="0">
                <a:solidFill>
                  <a:srgbClr val="002060"/>
                </a:solidFill>
              </a:rPr>
              <a:t>Мягкий знак на конце имён существительных после шипящих».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8200" y="4500570"/>
            <a:ext cx="7948642" cy="1571636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Шевелева Людмила Александровна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учитель начальных классов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443663" y="0"/>
            <a:ext cx="2339975" cy="2162175"/>
            <a:chOff x="1338" y="1207"/>
            <a:chExt cx="1587" cy="1588"/>
          </a:xfrm>
        </p:grpSpPr>
        <p:sp>
          <p:nvSpPr>
            <p:cNvPr id="11269" name="Oval 3"/>
            <p:cNvSpPr>
              <a:spLocks noChangeArrowheads="1"/>
            </p:cNvSpPr>
            <p:nvPr/>
          </p:nvSpPr>
          <p:spPr bwMode="auto">
            <a:xfrm rot="-3231797">
              <a:off x="1995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0" name="Oval 4"/>
            <p:cNvSpPr>
              <a:spLocks noChangeArrowheads="1"/>
            </p:cNvSpPr>
            <p:nvPr/>
          </p:nvSpPr>
          <p:spPr bwMode="auto">
            <a:xfrm rot="-7740875">
              <a:off x="1496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630D19"/>
                </a:gs>
                <a:gs pos="50000">
                  <a:srgbClr val="D61C37"/>
                </a:gs>
                <a:gs pos="100000">
                  <a:srgbClr val="630D19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3" name="Oval 5"/>
            <p:cNvSpPr>
              <a:spLocks noChangeArrowheads="1"/>
            </p:cNvSpPr>
            <p:nvPr/>
          </p:nvSpPr>
          <p:spPr bwMode="auto">
            <a:xfrm>
              <a:off x="1338" y="1842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72" name="Oval 6"/>
            <p:cNvSpPr>
              <a:spLocks noChangeArrowheads="1"/>
            </p:cNvSpPr>
            <p:nvPr/>
          </p:nvSpPr>
          <p:spPr bwMode="auto">
            <a:xfrm rot="-2903246">
              <a:off x="1496" y="2183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005E2F"/>
                </a:gs>
                <a:gs pos="50000">
                  <a:srgbClr val="00CC66"/>
                </a:gs>
                <a:gs pos="100000">
                  <a:srgbClr val="005E2F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3" name="Oval 7"/>
            <p:cNvSpPr>
              <a:spLocks noChangeArrowheads="1"/>
            </p:cNvSpPr>
            <p:nvPr/>
          </p:nvSpPr>
          <p:spPr bwMode="auto">
            <a:xfrm rot="1902075">
              <a:off x="2109" y="2115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3B003B"/>
                </a:gs>
                <a:gs pos="50000">
                  <a:srgbClr val="800080"/>
                </a:gs>
                <a:gs pos="100000">
                  <a:srgbClr val="3B003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6" name="Oval 8"/>
            <p:cNvSpPr>
              <a:spLocks noChangeArrowheads="1"/>
            </p:cNvSpPr>
            <p:nvPr/>
          </p:nvSpPr>
          <p:spPr bwMode="auto">
            <a:xfrm rot="4505849">
              <a:off x="1859" y="2319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7" name="Oval 9"/>
            <p:cNvSpPr>
              <a:spLocks noChangeArrowheads="1"/>
            </p:cNvSpPr>
            <p:nvPr/>
          </p:nvSpPr>
          <p:spPr bwMode="auto">
            <a:xfrm rot="-375770">
              <a:off x="2154" y="1797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76" name="Oval 10"/>
            <p:cNvSpPr>
              <a:spLocks noChangeArrowheads="1"/>
            </p:cNvSpPr>
            <p:nvPr/>
          </p:nvSpPr>
          <p:spPr bwMode="auto">
            <a:xfrm>
              <a:off x="2064" y="1888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1267" name="Picture 14" descr="01a2cf2980893c00b7918bbb5beaa54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2276475"/>
            <a:ext cx="142875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15" descr="54f44a9e4408685e1fb2f820154c029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356100" y="3068638"/>
            <a:ext cx="151288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2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11111E-6 L -0.69497 0.6574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8" y="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0"/>
                            </p:stCondLst>
                            <p:childTnLst>
                              <p:par>
                                <p:cTn id="8" presetID="64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9497 0.65741 L -0.00191 0.0064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-3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 rot="-4156915">
            <a:off x="3540919" y="211932"/>
            <a:ext cx="1844675" cy="1798637"/>
            <a:chOff x="1338" y="1207"/>
            <a:chExt cx="1587" cy="1588"/>
          </a:xfrm>
        </p:grpSpPr>
        <p:sp>
          <p:nvSpPr>
            <p:cNvPr id="12292" name="Oval 12"/>
            <p:cNvSpPr>
              <a:spLocks noChangeArrowheads="1"/>
            </p:cNvSpPr>
            <p:nvPr/>
          </p:nvSpPr>
          <p:spPr bwMode="auto">
            <a:xfrm rot="-3231797">
              <a:off x="1995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3" name="Oval 13"/>
            <p:cNvSpPr>
              <a:spLocks noChangeArrowheads="1"/>
            </p:cNvSpPr>
            <p:nvPr/>
          </p:nvSpPr>
          <p:spPr bwMode="auto">
            <a:xfrm rot="-7740875">
              <a:off x="1496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630D19"/>
                </a:gs>
                <a:gs pos="50000">
                  <a:srgbClr val="D61C37"/>
                </a:gs>
                <a:gs pos="100000">
                  <a:srgbClr val="630D19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8" name="Oval 14"/>
            <p:cNvSpPr>
              <a:spLocks noChangeArrowheads="1"/>
            </p:cNvSpPr>
            <p:nvPr/>
          </p:nvSpPr>
          <p:spPr bwMode="auto">
            <a:xfrm>
              <a:off x="1347" y="1830"/>
              <a:ext cx="773" cy="18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95" name="Oval 15"/>
            <p:cNvSpPr>
              <a:spLocks noChangeArrowheads="1"/>
            </p:cNvSpPr>
            <p:nvPr/>
          </p:nvSpPr>
          <p:spPr bwMode="auto">
            <a:xfrm rot="-2903246">
              <a:off x="1496" y="2183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005E2F"/>
                </a:gs>
                <a:gs pos="50000">
                  <a:srgbClr val="00CC66"/>
                </a:gs>
                <a:gs pos="100000">
                  <a:srgbClr val="005E2F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6" name="Oval 16"/>
            <p:cNvSpPr>
              <a:spLocks noChangeArrowheads="1"/>
            </p:cNvSpPr>
            <p:nvPr/>
          </p:nvSpPr>
          <p:spPr bwMode="auto">
            <a:xfrm rot="1902075">
              <a:off x="2109" y="2115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3B003B"/>
                </a:gs>
                <a:gs pos="50000">
                  <a:srgbClr val="800080"/>
                </a:gs>
                <a:gs pos="100000">
                  <a:srgbClr val="3B003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1" name="Oval 17"/>
            <p:cNvSpPr>
              <a:spLocks noChangeArrowheads="1"/>
            </p:cNvSpPr>
            <p:nvPr/>
          </p:nvSpPr>
          <p:spPr bwMode="auto">
            <a:xfrm rot="4505849">
              <a:off x="1880" y="2302"/>
              <a:ext cx="771" cy="18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2" name="Oval 18"/>
            <p:cNvSpPr>
              <a:spLocks noChangeArrowheads="1"/>
            </p:cNvSpPr>
            <p:nvPr/>
          </p:nvSpPr>
          <p:spPr bwMode="auto">
            <a:xfrm rot="-375770">
              <a:off x="2158" y="1794"/>
              <a:ext cx="773" cy="18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99" name="Oval 19"/>
            <p:cNvSpPr>
              <a:spLocks noChangeArrowheads="1"/>
            </p:cNvSpPr>
            <p:nvPr/>
          </p:nvSpPr>
          <p:spPr bwMode="auto">
            <a:xfrm>
              <a:off x="2064" y="1888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2291" name="Picture 57" descr="Картинка 653 из 186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2060575"/>
            <a:ext cx="424815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96296E-6 C 0.17778 2.96296E-6 0.32292 0.1625 0.32292 0.36273 C 0.32292 0.56319 0.17778 0.72639 -8.33333E-7 0.72639 C -0.17812 0.72639 -0.32292 0.56319 -0.32292 0.36273 C -0.32292 0.1625 -0.17812 2.96296E-6 -8.33333E-7 2.96296E-6 Z " pathEditMode="relative" rAng="0" ptsTypes="fffff">
                                      <p:cBhvr>
                                        <p:cTn id="6" dur="2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0"/>
                            </p:stCondLst>
                            <p:childTnLst>
                              <p:par>
                                <p:cTn id="8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96296E-6 C 0.17813 2.96296E-6 0.32344 0.16273 0.32344 0.36319 C 0.32344 0.56342 0.17813 0.72639 -5.55556E-7 0.72639 C -0.17795 0.72639 -0.32222 0.56342 -0.32222 0.36319 C -0.32222 0.16273 -0.17795 2.96296E-6 -5.55556E-7 2.96296E-6 Z " pathEditMode="relative" rAng="0" ptsTypes="fffff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3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7" name="Oval 17"/>
          <p:cNvSpPr>
            <a:spLocks noChangeArrowheads="1"/>
          </p:cNvSpPr>
          <p:nvPr/>
        </p:nvSpPr>
        <p:spPr bwMode="auto">
          <a:xfrm rot="-3231797">
            <a:off x="5688012" y="728663"/>
            <a:ext cx="1223963" cy="287338"/>
          </a:xfrm>
          <a:prstGeom prst="ellipse">
            <a:avLst/>
          </a:prstGeom>
          <a:gradFill rotWithShape="1">
            <a:gsLst>
              <a:gs pos="0">
                <a:srgbClr val="716C0B"/>
              </a:gs>
              <a:gs pos="50000">
                <a:srgbClr val="F4EA18"/>
              </a:gs>
              <a:gs pos="100000">
                <a:srgbClr val="716C0B"/>
              </a:gs>
            </a:gsLst>
            <a:lin ang="5400000" scaled="1"/>
          </a:gradFill>
          <a:ln w="9525" cap="rnd">
            <a:solidFill>
              <a:schemeClr val="accent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8" name="Oval 18"/>
          <p:cNvSpPr>
            <a:spLocks noChangeArrowheads="1"/>
          </p:cNvSpPr>
          <p:nvPr/>
        </p:nvSpPr>
        <p:spPr bwMode="auto">
          <a:xfrm rot="-7740875">
            <a:off x="1943100" y="728663"/>
            <a:ext cx="1223963" cy="287337"/>
          </a:xfrm>
          <a:prstGeom prst="ellipse">
            <a:avLst/>
          </a:prstGeom>
          <a:gradFill rotWithShape="1">
            <a:gsLst>
              <a:gs pos="0">
                <a:srgbClr val="630D19"/>
              </a:gs>
              <a:gs pos="50000">
                <a:srgbClr val="D61C37"/>
              </a:gs>
              <a:gs pos="100000">
                <a:srgbClr val="630D19"/>
              </a:gs>
            </a:gsLst>
            <a:lin ang="5400000" scaled="1"/>
          </a:gradFill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9" name="Oval 19"/>
          <p:cNvSpPr>
            <a:spLocks noChangeArrowheads="1"/>
          </p:cNvSpPr>
          <p:nvPr/>
        </p:nvSpPr>
        <p:spPr bwMode="auto">
          <a:xfrm>
            <a:off x="900113" y="3141663"/>
            <a:ext cx="1223962" cy="287337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40" name="Oval 20"/>
          <p:cNvSpPr>
            <a:spLocks noChangeArrowheads="1"/>
          </p:cNvSpPr>
          <p:nvPr/>
        </p:nvSpPr>
        <p:spPr bwMode="auto">
          <a:xfrm rot="-2903246">
            <a:off x="1871663" y="5553075"/>
            <a:ext cx="1223962" cy="287338"/>
          </a:xfrm>
          <a:prstGeom prst="ellipse">
            <a:avLst/>
          </a:prstGeom>
          <a:gradFill rotWithShape="1">
            <a:gsLst>
              <a:gs pos="0">
                <a:srgbClr val="005E2F"/>
              </a:gs>
              <a:gs pos="50000">
                <a:srgbClr val="00CC66"/>
              </a:gs>
              <a:gs pos="100000">
                <a:srgbClr val="005E2F"/>
              </a:gs>
            </a:gsLst>
            <a:lin ang="5400000" scaled="1"/>
          </a:gradFill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1" name="Oval 21"/>
          <p:cNvSpPr>
            <a:spLocks noChangeArrowheads="1"/>
          </p:cNvSpPr>
          <p:nvPr/>
        </p:nvSpPr>
        <p:spPr bwMode="auto">
          <a:xfrm rot="1902075">
            <a:off x="6588125" y="4797425"/>
            <a:ext cx="1223963" cy="287338"/>
          </a:xfrm>
          <a:prstGeom prst="ellipse">
            <a:avLst/>
          </a:prstGeom>
          <a:gradFill rotWithShape="1">
            <a:gsLst>
              <a:gs pos="0">
                <a:srgbClr val="3B003B"/>
              </a:gs>
              <a:gs pos="50000">
                <a:srgbClr val="800080"/>
              </a:gs>
              <a:gs pos="100000">
                <a:srgbClr val="3B003B"/>
              </a:gs>
            </a:gsLst>
            <a:lin ang="5400000" scaled="1"/>
          </a:gradFill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2" name="Oval 22"/>
          <p:cNvSpPr>
            <a:spLocks noChangeArrowheads="1"/>
          </p:cNvSpPr>
          <p:nvPr/>
        </p:nvSpPr>
        <p:spPr bwMode="auto">
          <a:xfrm rot="4505849">
            <a:off x="4679950" y="5697538"/>
            <a:ext cx="1223963" cy="287337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 cap="rnd">
            <a:solidFill>
              <a:srgbClr val="FF33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43" name="Oval 23"/>
          <p:cNvSpPr>
            <a:spLocks noChangeArrowheads="1"/>
          </p:cNvSpPr>
          <p:nvPr/>
        </p:nvSpPr>
        <p:spPr bwMode="auto">
          <a:xfrm rot="-375770">
            <a:off x="7092950" y="2708275"/>
            <a:ext cx="1223963" cy="287338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321" name="Oval 24"/>
          <p:cNvSpPr>
            <a:spLocks noChangeArrowheads="1"/>
          </p:cNvSpPr>
          <p:nvPr/>
        </p:nvSpPr>
        <p:spPr bwMode="auto">
          <a:xfrm>
            <a:off x="4067175" y="2997200"/>
            <a:ext cx="215900" cy="215900"/>
          </a:xfrm>
          <a:prstGeom prst="ellipse">
            <a:avLst/>
          </a:prstGeom>
          <a:gradFill rotWithShape="1">
            <a:gsLst>
              <a:gs pos="0">
                <a:srgbClr val="716C0B"/>
              </a:gs>
              <a:gs pos="50000">
                <a:srgbClr val="F4EA18"/>
              </a:gs>
              <a:gs pos="100000">
                <a:srgbClr val="716C0B"/>
              </a:gs>
            </a:gsLst>
            <a:lin ang="5400000" scaled="1"/>
          </a:gradFill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33333E-6 L 0.13403 0.246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33333E-6 L -0.18889 0.2469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7.40741E-7 L -0.30312 0.021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" y="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7037E-7 L -0.26372 -0.2203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" y="-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7 L -0.10226 -0.2990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-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44444E-6 L 0.14184 -0.2990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-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81481E-6 L 0.22448 -0.0208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-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7" grpId="0" animBg="1"/>
      <p:bldP spid="5138" grpId="0" animBg="1"/>
      <p:bldP spid="5139" grpId="0" animBg="1"/>
      <p:bldP spid="5140" grpId="0" animBg="1"/>
      <p:bldP spid="5141" grpId="0" animBg="1"/>
      <p:bldP spid="5142" grpId="0" animBg="1"/>
      <p:bldP spid="51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6868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5F2987"/>
                </a:solidFill>
              </a:rPr>
              <a:t>Алгоритм</a:t>
            </a:r>
            <a:endParaRPr lang="ru-RU" b="1" dirty="0">
              <a:solidFill>
                <a:srgbClr val="5F2987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214414" y="1142984"/>
            <a:ext cx="7286676" cy="1285876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 Определяю часть речи.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14414" y="3714752"/>
            <a:ext cx="6572296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3</a:t>
            </a: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Определяю род.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14414" y="2500306"/>
            <a:ext cx="7929586" cy="1357322"/>
          </a:xfrm>
          <a:prstGeom prst="rect">
            <a:avLst/>
          </a:prstGeom>
        </p:spPr>
        <p:txBody>
          <a:bodyPr vert="horz" lIns="0" tIns="45720" rIns="0" bIns="0" anchor="b">
            <a:normAutofit fontScale="850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 Определяю,</a:t>
            </a:r>
            <a:r>
              <a:rPr kumimoji="0" lang="ru-RU" sz="50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есть ли шипящий на конце существительного</a:t>
            </a: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214414" y="4929198"/>
            <a:ext cx="7929586" cy="1357322"/>
          </a:xfrm>
          <a:prstGeom prst="rect">
            <a:avLst/>
          </a:prstGeom>
        </p:spPr>
        <p:txBody>
          <a:bodyPr vert="horz" lIns="0" tIns="45720" rIns="0" bIns="0" anchor="b">
            <a:normAutofit fontScale="92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4</a:t>
            </a: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</a:t>
            </a:r>
            <a:r>
              <a:rPr lang="ru-RU" sz="5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У имён существительных женского рода пишу Ь</a:t>
            </a: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643182"/>
            <a:ext cx="8329642" cy="17145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467A"/>
                </a:solidFill>
              </a:rPr>
              <a:t>ж.р.          м.р.      м.р.     ж.р.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00467A"/>
                </a:solidFill>
              </a:rPr>
              <a:t>Мы</a:t>
            </a:r>
            <a:r>
              <a:rPr lang="ru-RU" b="1" u="sng" dirty="0" smtClean="0">
                <a:solidFill>
                  <a:srgbClr val="00467A"/>
                </a:solidFill>
              </a:rPr>
              <a:t>шь</a:t>
            </a:r>
            <a:r>
              <a:rPr lang="ru-RU" b="1" dirty="0" smtClean="0">
                <a:solidFill>
                  <a:srgbClr val="00467A"/>
                </a:solidFill>
              </a:rPr>
              <a:t>,  ёр</a:t>
            </a:r>
            <a:r>
              <a:rPr lang="ru-RU" b="1" u="sng" dirty="0" smtClean="0">
                <a:solidFill>
                  <a:srgbClr val="00467A"/>
                </a:solidFill>
              </a:rPr>
              <a:t>ш</a:t>
            </a:r>
            <a:r>
              <a:rPr lang="ru-RU" b="1" dirty="0" smtClean="0">
                <a:solidFill>
                  <a:srgbClr val="00467A"/>
                </a:solidFill>
              </a:rPr>
              <a:t>,  ё</a:t>
            </a:r>
            <a:r>
              <a:rPr lang="ru-RU" b="1" u="sng" dirty="0" smtClean="0">
                <a:solidFill>
                  <a:srgbClr val="00467A"/>
                </a:solidFill>
              </a:rPr>
              <a:t>ж</a:t>
            </a:r>
            <a:r>
              <a:rPr lang="ru-RU" b="1" dirty="0" smtClean="0">
                <a:solidFill>
                  <a:srgbClr val="00467A"/>
                </a:solidFill>
              </a:rPr>
              <a:t>,  ро</a:t>
            </a:r>
            <a:r>
              <a:rPr lang="ru-RU" b="1" u="sng" dirty="0" smtClean="0">
                <a:solidFill>
                  <a:srgbClr val="00467A"/>
                </a:solidFill>
              </a:rPr>
              <a:t>жь</a:t>
            </a:r>
            <a:r>
              <a:rPr lang="ru-RU" b="1" dirty="0" smtClean="0">
                <a:solidFill>
                  <a:srgbClr val="00467A"/>
                </a:solidFill>
              </a:rPr>
              <a:t>.</a:t>
            </a:r>
            <a:endParaRPr lang="ru-RU" b="1" dirty="0">
              <a:solidFill>
                <a:srgbClr val="00467A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00034" y="428604"/>
            <a:ext cx="8329642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Проверка</a:t>
            </a:r>
            <a:r>
              <a:rPr kumimoji="0" lang="ru-RU" sz="50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по эталону: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305800" cy="308210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Constantia" pitchFamily="18" charset="0"/>
              </a:rPr>
              <a:t>Домашнее задание:</a:t>
            </a:r>
            <a:br>
              <a:rPr lang="ru-RU" b="1" dirty="0" smtClean="0">
                <a:latin typeface="Constantia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стр. 53, упр. 43 или 46.</a:t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5" descr="мальчик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3286124"/>
            <a:ext cx="2428860" cy="31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blog-1968-tic-tac-reponse-150212101631-746868321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05641">
            <a:off x="5796347" y="1933952"/>
            <a:ext cx="2460360" cy="30754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785794"/>
            <a:ext cx="62865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Урок наш окончен,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И выполнен план.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Спасибо, ребята,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Огромное вам.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За то, что упорно,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Усердно трудились.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И знания ваши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Нам всем пригодились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206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00042"/>
            <a:ext cx="8191528" cy="77554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C000"/>
                </a:solidFill>
              </a:rPr>
              <a:t>Использованные ресурсы интернета:  </a:t>
            </a:r>
            <a:endParaRPr lang="ru-RU" sz="3600" b="1" dirty="0">
              <a:solidFill>
                <a:srgbClr val="FFC000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575706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http://www.sofia-icon.ru/upload/tcms_iblocks/10/smol_gallerys/82/Tush.jp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g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рисунок тушь для рисования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http://www.sniper.ru/photos/img/324.jpg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оркестр играет туш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http://stat17.privet.ru/lr/093171abea6aabd487e5c4ada4dffe4d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рисунок ландыша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hlinkClick r:id="rId5"/>
              </a:rPr>
              <a:t>http://stat21.privet.ru/lr/0c13461969d61cf0f326bfa0e4cc0bcb</a:t>
            </a:r>
            <a:r>
              <a:rPr lang="ru-RU" b="1" dirty="0" smtClean="0"/>
              <a:t>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рисунок ключа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6"/>
              </a:rPr>
              <a:t>http://www.proshkolu.ru/content/media/pic/std/2000000/1286000/1285688-4e5130dc42553d10.gif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рисунок ежа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+mj-lt"/>
                <a:hlinkClick r:id="rId7"/>
              </a:rPr>
              <a:t>http://s43.radikal.ru/i102/1008/8d/0d17b0839601.gif</a:t>
            </a:r>
            <a:r>
              <a:rPr lang="ru-RU" b="1" dirty="0" smtClean="0">
                <a:latin typeface="+mj-lt"/>
              </a:rPr>
              <a:t>  </a:t>
            </a:r>
            <a:r>
              <a:rPr lang="ru-RU" b="1" dirty="0" smtClean="0"/>
              <a:t>-  </a:t>
            </a:r>
            <a:r>
              <a:rPr lang="ru-RU" b="1" dirty="0" smtClean="0">
                <a:latin typeface="+mj-lt"/>
              </a:rPr>
              <a:t>осенний лист ( анимация)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8"/>
              </a:rPr>
              <a:t>http://www.certiferme.com/blog/imgs/articles/blog-1968-tic-tac-reponse-150212101631-7468683212.gif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рисунок будильника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57188" y="0"/>
            <a:ext cx="8786812" cy="3857625"/>
          </a:xfrm>
          <a:prstGeom prst="rect">
            <a:avLst/>
          </a:prstGeom>
          <a:noFill/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b="1" dirty="0">
                <a:solidFill>
                  <a:srgbClr val="9900CC"/>
                </a:solidFill>
                <a:latin typeface="+mn-lt"/>
                <a:ea typeface="+mj-ea"/>
                <a:cs typeface="+mj-cs"/>
              </a:rPr>
              <a:t>Мы – внимательны!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5400" b="1" dirty="0">
                <a:solidFill>
                  <a:srgbClr val="9900CC"/>
                </a:solidFill>
                <a:latin typeface="+mn-lt"/>
                <a:ea typeface="+mj-ea"/>
                <a:cs typeface="+mj-cs"/>
              </a:rPr>
              <a:t>Мы – старательны!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5400" b="1" dirty="0">
                <a:solidFill>
                  <a:srgbClr val="9900CC"/>
                </a:solidFill>
                <a:latin typeface="+mn-lt"/>
                <a:ea typeface="+mj-ea"/>
                <a:cs typeface="+mj-cs"/>
              </a:rPr>
              <a:t>Мы с желаньем учимся!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5400" b="1" dirty="0">
                <a:solidFill>
                  <a:srgbClr val="9900CC"/>
                </a:solidFill>
                <a:latin typeface="+mn-lt"/>
                <a:ea typeface="+mj-ea"/>
                <a:cs typeface="+mj-cs"/>
              </a:rPr>
              <a:t>Всё у нас получится!</a:t>
            </a:r>
          </a:p>
        </p:txBody>
      </p:sp>
      <p:pic>
        <p:nvPicPr>
          <p:cNvPr id="51202" name="Picture 2" descr="D:\мои документы\картинки детские\school2112.gif"/>
          <p:cNvPicPr>
            <a:picLocks noChangeAspect="1" noChangeArrowheads="1"/>
          </p:cNvPicPr>
          <p:nvPr/>
        </p:nvPicPr>
        <p:blipFill>
          <a:blip r:embed="rId2" cstate="print"/>
          <a:srcRect l="6364" t="4639" r="4526"/>
          <a:stretch>
            <a:fillRect/>
          </a:stretch>
        </p:blipFill>
        <p:spPr bwMode="auto">
          <a:xfrm>
            <a:off x="5857875" y="3571875"/>
            <a:ext cx="30003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19418" cy="3903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0"/>
            <a:ext cx="42862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929066"/>
            <a:ext cx="4572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print"/>
          <a:srcRect l="20388" t="16505" r="19903" b="13592"/>
          <a:stretch>
            <a:fillRect/>
          </a:stretch>
        </p:blipFill>
        <p:spPr bwMode="auto">
          <a:xfrm rot="1759192">
            <a:off x="2289395" y="2486499"/>
            <a:ext cx="333575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786322"/>
            <a:ext cx="2643206" cy="15104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974329"/>
                </a:solidFill>
                <a:latin typeface="Times New Roman" pitchFamily="18" charset="0"/>
                <a:cs typeface="Times New Roman" pitchFamily="18" charset="0"/>
              </a:rPr>
              <a:t>октябр</a:t>
            </a:r>
            <a:r>
              <a:rPr lang="ru-RU" b="1" u="sng" dirty="0" smtClean="0">
                <a:solidFill>
                  <a:srgbClr val="974329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b="1" dirty="0" smtClean="0">
                <a:solidFill>
                  <a:srgbClr val="97432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97432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974329"/>
                </a:solidFill>
                <a:latin typeface="Times New Roman" pitchFamily="18" charset="0"/>
                <a:cs typeface="Times New Roman" pitchFamily="18" charset="0"/>
              </a:rPr>
              <a:t> осен</a:t>
            </a:r>
            <a:r>
              <a:rPr lang="ru-RU" b="1" u="sng" dirty="0" smtClean="0">
                <a:solidFill>
                  <a:srgbClr val="974329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b="1" u="sng" dirty="0">
              <a:solidFill>
                <a:srgbClr val="9743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857620" y="1857364"/>
            <a:ext cx="1000132" cy="928694"/>
          </a:xfrm>
          <a:prstGeom prst="rect">
            <a:avLst/>
          </a:prstGeom>
        </p:spPr>
        <p:txBody>
          <a:bodyPr vert="horz" lIns="0" tIns="45720" rIns="0" bIns="0" anchor="b">
            <a:normAutofit fontScale="97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7432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Ь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974329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3071802" y="2643182"/>
            <a:ext cx="1214446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357686" y="2643182"/>
            <a:ext cx="1143008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Заголовок 1"/>
          <p:cNvSpPr txBox="1">
            <a:spLocks/>
          </p:cNvSpPr>
          <p:nvPr/>
        </p:nvSpPr>
        <p:spPr>
          <a:xfrm>
            <a:off x="500034" y="3071810"/>
            <a:ext cx="2857520" cy="1000132"/>
          </a:xfrm>
          <a:prstGeom prst="rect">
            <a:avLst/>
          </a:prstGeom>
        </p:spPr>
        <p:txBody>
          <a:bodyPr vert="horz" lIns="0" tIns="45720" rIns="0" bIns="0" anchor="b">
            <a:normAutofit fontScale="900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ПОКАЗАТЕЛЬ МЯГКОСТИ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5572132" y="3143248"/>
            <a:ext cx="3071834" cy="928694"/>
          </a:xfrm>
          <a:prstGeom prst="rect">
            <a:avLst/>
          </a:prstGeom>
        </p:spPr>
        <p:txBody>
          <a:bodyPr vert="horz" lIns="0" tIns="45720" rIns="0" bIns="0" anchor="b">
            <a:normAutofit fontScale="900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noProof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РАЗДЕЛИ- ТЕЛЬНЫЙ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0" y="285728"/>
            <a:ext cx="9144000" cy="1510466"/>
          </a:xfrm>
          <a:prstGeom prst="rect">
            <a:avLst/>
          </a:prstGeom>
        </p:spPr>
        <p:txBody>
          <a:bodyPr vert="horz" lIns="0" tIns="45720" rIns="0" bIns="0" anchor="b">
            <a:normAutofit fontScale="97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Октябрь, ненастье,                   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</a:t>
            </a: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листья,   осень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5715008" y="4929198"/>
            <a:ext cx="3143272" cy="1510466"/>
          </a:xfrm>
          <a:prstGeom prst="rect">
            <a:avLst/>
          </a:prstGeom>
        </p:spPr>
        <p:txBody>
          <a:bodyPr vert="horz" lIns="0" tIns="45720" rIns="0" bIns="0" anchor="b">
            <a:normAutofit fontScale="97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7432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ненастье</a:t>
            </a:r>
            <a:b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7432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7432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листья</a:t>
            </a:r>
            <a:endParaRPr kumimoji="0" lang="ru-RU" sz="5000" b="1" i="0" u="sng" strike="noStrike" kern="1200" cap="none" spc="0" normalizeH="0" baseline="0" noProof="0" dirty="0">
              <a:ln>
                <a:noFill/>
              </a:ln>
              <a:solidFill>
                <a:srgbClr val="974329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7858148" y="5715016"/>
            <a:ext cx="28575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7858148" y="5857892"/>
            <a:ext cx="28575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500958" y="5715016"/>
            <a:ext cx="28575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572396" y="6357958"/>
            <a:ext cx="28575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7572396" y="6500834"/>
            <a:ext cx="28575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7215206" y="6357958"/>
            <a:ext cx="28575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Овал 36"/>
          <p:cNvSpPr/>
          <p:nvPr/>
        </p:nvSpPr>
        <p:spPr>
          <a:xfrm>
            <a:off x="8072462" y="6357958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8358214" y="5715016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5" name="Picture 3" descr="C:\Documents and Settings\user\Рабочий стол\0d17b083960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0"/>
            <a:ext cx="2285374" cy="1660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21" grpId="0"/>
      <p:bldP spid="26" grpId="0"/>
      <p:bldP spid="27" grpId="0"/>
      <p:bldP spid="28" grpId="0"/>
      <p:bldP spid="37" grpId="0" animBg="1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sofia-icon.ru/upload/tcms_iblocks/10/smol_gallerys/82/Tu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5"/>
            <a:ext cx="2643206" cy="3515465"/>
          </a:xfrm>
          <a:prstGeom prst="rect">
            <a:avLst/>
          </a:prstGeom>
          <a:noFill/>
        </p:spPr>
      </p:pic>
      <p:pic>
        <p:nvPicPr>
          <p:cNvPr id="21508" name="Picture 4" descr="http://www.sniper.ru/photos/img/3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24266" y="500042"/>
            <a:ext cx="4762533" cy="35719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857884" y="4071942"/>
            <a:ext cx="2543164" cy="989856"/>
          </a:xfrm>
        </p:spPr>
        <p:txBody>
          <a:bodyPr/>
          <a:lstStyle/>
          <a:p>
            <a:r>
              <a:rPr lang="ru-RU" dirty="0" smtClean="0"/>
              <a:t>   </a:t>
            </a:r>
            <a:r>
              <a:rPr lang="ru-RU" b="1" dirty="0" smtClean="0">
                <a:solidFill>
                  <a:srgbClr val="7030A0"/>
                </a:solidFill>
              </a:rPr>
              <a:t>ТУШ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723872" y="3867152"/>
            <a:ext cx="2543164" cy="989856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ТУШЬ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4071942"/>
            <a:ext cx="1857388" cy="1224714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857620" y="1857364"/>
            <a:ext cx="1000132" cy="928694"/>
          </a:xfrm>
          <a:prstGeom prst="rect">
            <a:avLst/>
          </a:prstGeom>
        </p:spPr>
        <p:txBody>
          <a:bodyPr vert="horz" lIns="0" tIns="45720" rIns="0" bIns="0" anchor="b">
            <a:normAutofit fontScale="97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7432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Ь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974329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2786050" y="2643182"/>
            <a:ext cx="1500198" cy="642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357686" y="2643182"/>
            <a:ext cx="1571636" cy="642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Заголовок 1"/>
          <p:cNvSpPr txBox="1">
            <a:spLocks/>
          </p:cNvSpPr>
          <p:nvPr/>
        </p:nvSpPr>
        <p:spPr>
          <a:xfrm>
            <a:off x="500034" y="3286124"/>
            <a:ext cx="2857520" cy="1000132"/>
          </a:xfrm>
          <a:prstGeom prst="rect">
            <a:avLst/>
          </a:prstGeom>
        </p:spPr>
        <p:txBody>
          <a:bodyPr vert="horz" lIns="0" tIns="45720" rIns="0" bIns="0" anchor="b">
            <a:normAutofit fontScale="900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97432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ПОКАЗАТЕЛЬ МЯГКОСТИ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974329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5929322" y="3357562"/>
            <a:ext cx="2071702" cy="928694"/>
          </a:xfrm>
          <a:prstGeom prst="rect">
            <a:avLst/>
          </a:prstGeom>
        </p:spPr>
        <p:txBody>
          <a:bodyPr vert="horz" lIns="0" tIns="45720" rIns="0" bIns="0" anchor="b">
            <a:normAutofit fontScale="82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noProof="0" dirty="0" smtClean="0">
                <a:solidFill>
                  <a:srgbClr val="97432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РАЗДЕЛИ- ТЕЛЬНЫЙ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974329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152400" y="295252"/>
            <a:ext cx="9144000" cy="1510466"/>
          </a:xfrm>
          <a:prstGeom prst="rect">
            <a:avLst/>
          </a:prstGeom>
        </p:spPr>
        <p:txBody>
          <a:bodyPr vert="horz" lIns="0" tIns="45720" rIns="0" bIns="0" anchor="b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rgbClr val="974329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5715008" y="4929198"/>
            <a:ext cx="3143272" cy="1510466"/>
          </a:xfrm>
          <a:prstGeom prst="rect">
            <a:avLst/>
          </a:prstGeom>
        </p:spPr>
        <p:txBody>
          <a:bodyPr vert="horz" lIns="0" tIns="45720" rIns="0" bIns="0" anchor="b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sng" strike="noStrike" kern="1200" cap="none" spc="0" normalizeH="0" baseline="0" noProof="0" dirty="0">
              <a:ln>
                <a:noFill/>
              </a:ln>
              <a:solidFill>
                <a:srgbClr val="974329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19" name="Прямая со стрелкой 18"/>
          <p:cNvCxnSpPr>
            <a:stCxn id="4" idx="2"/>
          </p:cNvCxnSpPr>
          <p:nvPr/>
        </p:nvCxnSpPr>
        <p:spPr>
          <a:xfrm rot="5400000">
            <a:off x="3571074" y="3571876"/>
            <a:ext cx="1572430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Заголовок 1"/>
          <p:cNvSpPr txBox="1">
            <a:spLocks/>
          </p:cNvSpPr>
          <p:nvPr/>
        </p:nvSpPr>
        <p:spPr>
          <a:xfrm>
            <a:off x="2714612" y="4500570"/>
            <a:ext cx="4357718" cy="1224714"/>
          </a:xfrm>
          <a:prstGeom prst="rect">
            <a:avLst/>
          </a:prstGeom>
        </p:spPr>
        <p:txBody>
          <a:bodyPr vert="horz" lIns="0" tIns="45720" rIns="0" bIns="0" anchor="b">
            <a:normAutofit fontScale="925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указывает на Ж. Р.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имён существительных                                   с шипящими на конце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6868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5F2987"/>
                </a:solidFill>
              </a:rPr>
              <a:t>Алгоритм</a:t>
            </a:r>
            <a:endParaRPr lang="ru-RU" b="1" dirty="0">
              <a:solidFill>
                <a:srgbClr val="5F2987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214414" y="1142984"/>
            <a:ext cx="7286676" cy="1285876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 Определяю часть речи.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14414" y="3714752"/>
            <a:ext cx="6572296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3</a:t>
            </a: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Определяю род.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14414" y="2500306"/>
            <a:ext cx="7929586" cy="1357322"/>
          </a:xfrm>
          <a:prstGeom prst="rect">
            <a:avLst/>
          </a:prstGeom>
        </p:spPr>
        <p:txBody>
          <a:bodyPr vert="horz" lIns="0" tIns="45720" rIns="0" bIns="0" anchor="b">
            <a:normAutofit fontScale="850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 Определяю,</a:t>
            </a:r>
            <a:r>
              <a:rPr kumimoji="0" lang="ru-RU" sz="50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есть ли шипящий на конце существительного</a:t>
            </a: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214414" y="4929198"/>
            <a:ext cx="7929586" cy="1357322"/>
          </a:xfrm>
          <a:prstGeom prst="rect">
            <a:avLst/>
          </a:prstGeom>
        </p:spPr>
        <p:txBody>
          <a:bodyPr vert="horz" lIns="0" tIns="45720" rIns="0" bIns="0" anchor="b">
            <a:normAutofit fontScale="92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4</a:t>
            </a: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</a:t>
            </a:r>
            <a:r>
              <a:rPr lang="ru-RU" sz="5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У имён существительных женского рода пишу Ь</a:t>
            </a: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4" name="Picture 5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bolshoy_horovod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59499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WordArt 61" descr="аним радуга"/>
          <p:cNvSpPr>
            <a:spLocks noChangeArrowheads="1" noChangeShapeType="1" noTextEdit="1"/>
          </p:cNvSpPr>
          <p:nvPr/>
        </p:nvSpPr>
        <p:spPr bwMode="auto">
          <a:xfrm rot="10800000" flipH="1" flipV="1">
            <a:off x="1403350" y="2205038"/>
            <a:ext cx="6192838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stretch>
                    <a:fillRect/>
                  </a:stretch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Цветик-семицветик</a:t>
            </a:r>
          </a:p>
        </p:txBody>
      </p:sp>
      <p:pic>
        <p:nvPicPr>
          <p:cNvPr id="9220" name="Picture 65" descr="gallery_2_381_1389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650" y="549275"/>
            <a:ext cx="11049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6"/>
          <p:cNvGrpSpPr>
            <a:grpSpLocks/>
          </p:cNvGrpSpPr>
          <p:nvPr/>
        </p:nvGrpSpPr>
        <p:grpSpPr bwMode="auto">
          <a:xfrm>
            <a:off x="3492500" y="3357563"/>
            <a:ext cx="1728788" cy="1584325"/>
            <a:chOff x="1338" y="1207"/>
            <a:chExt cx="1587" cy="1588"/>
          </a:xfrm>
        </p:grpSpPr>
        <p:sp>
          <p:nvSpPr>
            <p:cNvPr id="9222" name="Oval 67"/>
            <p:cNvSpPr>
              <a:spLocks noChangeArrowheads="1"/>
            </p:cNvSpPr>
            <p:nvPr/>
          </p:nvSpPr>
          <p:spPr bwMode="auto">
            <a:xfrm rot="-3231797">
              <a:off x="1995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3" name="Oval 68"/>
            <p:cNvSpPr>
              <a:spLocks noChangeArrowheads="1"/>
            </p:cNvSpPr>
            <p:nvPr/>
          </p:nvSpPr>
          <p:spPr bwMode="auto">
            <a:xfrm rot="-7740875">
              <a:off x="1496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630D19"/>
                </a:gs>
                <a:gs pos="50000">
                  <a:srgbClr val="D61C37"/>
                </a:gs>
                <a:gs pos="100000">
                  <a:srgbClr val="630D19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5" name="Oval 69"/>
            <p:cNvSpPr>
              <a:spLocks noChangeArrowheads="1"/>
            </p:cNvSpPr>
            <p:nvPr/>
          </p:nvSpPr>
          <p:spPr bwMode="auto">
            <a:xfrm>
              <a:off x="1338" y="1842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25" name="Oval 70"/>
            <p:cNvSpPr>
              <a:spLocks noChangeArrowheads="1"/>
            </p:cNvSpPr>
            <p:nvPr/>
          </p:nvSpPr>
          <p:spPr bwMode="auto">
            <a:xfrm rot="-2903246">
              <a:off x="1496" y="2183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005E2F"/>
                </a:gs>
                <a:gs pos="50000">
                  <a:srgbClr val="00CC66"/>
                </a:gs>
                <a:gs pos="100000">
                  <a:srgbClr val="005E2F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6" name="Oval 71"/>
            <p:cNvSpPr>
              <a:spLocks noChangeArrowheads="1"/>
            </p:cNvSpPr>
            <p:nvPr/>
          </p:nvSpPr>
          <p:spPr bwMode="auto">
            <a:xfrm rot="1902075">
              <a:off x="2109" y="2115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3B003B"/>
                </a:gs>
                <a:gs pos="50000">
                  <a:srgbClr val="800080"/>
                </a:gs>
                <a:gs pos="100000">
                  <a:srgbClr val="3B003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8" name="Oval 72"/>
            <p:cNvSpPr>
              <a:spLocks noChangeArrowheads="1"/>
            </p:cNvSpPr>
            <p:nvPr/>
          </p:nvSpPr>
          <p:spPr bwMode="auto">
            <a:xfrm rot="4505849">
              <a:off x="1858" y="2320"/>
              <a:ext cx="773" cy="18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69" name="Oval 73"/>
            <p:cNvSpPr>
              <a:spLocks noChangeArrowheads="1"/>
            </p:cNvSpPr>
            <p:nvPr/>
          </p:nvSpPr>
          <p:spPr bwMode="auto">
            <a:xfrm rot="-375770">
              <a:off x="2154" y="1797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29" name="Oval 74"/>
            <p:cNvSpPr>
              <a:spLocks noChangeArrowheads="1"/>
            </p:cNvSpPr>
            <p:nvPr/>
          </p:nvSpPr>
          <p:spPr bwMode="auto">
            <a:xfrm>
              <a:off x="2064" y="1888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5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84213" y="2781300"/>
            <a:ext cx="1727200" cy="1944688"/>
            <a:chOff x="1338" y="1207"/>
            <a:chExt cx="1587" cy="1588"/>
          </a:xfrm>
        </p:grpSpPr>
        <p:sp>
          <p:nvSpPr>
            <p:cNvPr id="10245" name="Oval 3"/>
            <p:cNvSpPr>
              <a:spLocks noChangeArrowheads="1"/>
            </p:cNvSpPr>
            <p:nvPr/>
          </p:nvSpPr>
          <p:spPr bwMode="auto">
            <a:xfrm rot="-3231797">
              <a:off x="1995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46" name="Oval 4"/>
            <p:cNvSpPr>
              <a:spLocks noChangeArrowheads="1"/>
            </p:cNvSpPr>
            <p:nvPr/>
          </p:nvSpPr>
          <p:spPr bwMode="auto">
            <a:xfrm rot="-7740875">
              <a:off x="1496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630D19"/>
                </a:gs>
                <a:gs pos="50000">
                  <a:srgbClr val="D61C37"/>
                </a:gs>
                <a:gs pos="100000">
                  <a:srgbClr val="630D19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197" name="Oval 5"/>
            <p:cNvSpPr>
              <a:spLocks noChangeArrowheads="1"/>
            </p:cNvSpPr>
            <p:nvPr/>
          </p:nvSpPr>
          <p:spPr bwMode="auto">
            <a:xfrm>
              <a:off x="1338" y="1842"/>
              <a:ext cx="772" cy="180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8" name="Oval 6"/>
            <p:cNvSpPr>
              <a:spLocks noChangeArrowheads="1"/>
            </p:cNvSpPr>
            <p:nvPr/>
          </p:nvSpPr>
          <p:spPr bwMode="auto">
            <a:xfrm rot="-2903246">
              <a:off x="1496" y="2183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005E2F"/>
                </a:gs>
                <a:gs pos="50000">
                  <a:srgbClr val="00CC66"/>
                </a:gs>
                <a:gs pos="100000">
                  <a:srgbClr val="005E2F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49" name="Oval 7"/>
            <p:cNvSpPr>
              <a:spLocks noChangeArrowheads="1"/>
            </p:cNvSpPr>
            <p:nvPr/>
          </p:nvSpPr>
          <p:spPr bwMode="auto">
            <a:xfrm rot="1902075">
              <a:off x="2109" y="2115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3B003B"/>
                </a:gs>
                <a:gs pos="50000">
                  <a:srgbClr val="800080"/>
                </a:gs>
                <a:gs pos="100000">
                  <a:srgbClr val="3B003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0" name="Oval 8"/>
            <p:cNvSpPr>
              <a:spLocks noChangeArrowheads="1"/>
            </p:cNvSpPr>
            <p:nvPr/>
          </p:nvSpPr>
          <p:spPr bwMode="auto">
            <a:xfrm rot="4505849">
              <a:off x="1860" y="2316"/>
              <a:ext cx="770" cy="18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01" name="Oval 9"/>
            <p:cNvSpPr>
              <a:spLocks noChangeArrowheads="1"/>
            </p:cNvSpPr>
            <p:nvPr/>
          </p:nvSpPr>
          <p:spPr bwMode="auto">
            <a:xfrm rot="-375770">
              <a:off x="2153" y="1797"/>
              <a:ext cx="772" cy="18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2" name="Oval 10"/>
            <p:cNvSpPr>
              <a:spLocks noChangeArrowheads="1"/>
            </p:cNvSpPr>
            <p:nvPr/>
          </p:nvSpPr>
          <p:spPr bwMode="auto">
            <a:xfrm>
              <a:off x="2064" y="1888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0243" name="Picture 18" descr="8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2492375"/>
            <a:ext cx="13811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19" descr="8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059113" y="2997200"/>
            <a:ext cx="151130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0.0331 L 0.35643 -0.35417 L 0.71285 -0.0331 L 0.35643 0.28866 L -1.66667E-6 -0.0331 Z " pathEditMode="relative" rAng="0" ptsTypes="FFFFF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</TotalTime>
  <Words>251</Words>
  <Application>Microsoft Office PowerPoint</Application>
  <PresentationFormat>Экран (4:3)</PresentationFormat>
  <Paragraphs>56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Муниципальное бюджетное общеобразовательное учреждение гимназия № 8 города Тихорецка муниципального образования Тихорецкий район Краснодарского края</vt:lpstr>
      <vt:lpstr>Слайд 2</vt:lpstr>
      <vt:lpstr>Слайд 3</vt:lpstr>
      <vt:lpstr>октябрь  осень</vt:lpstr>
      <vt:lpstr>   ТУШ</vt:lpstr>
      <vt:lpstr>?</vt:lpstr>
      <vt:lpstr>Алгоритм</vt:lpstr>
      <vt:lpstr>Слайд 8</vt:lpstr>
      <vt:lpstr>Слайд 9</vt:lpstr>
      <vt:lpstr>Слайд 10</vt:lpstr>
      <vt:lpstr>Слайд 11</vt:lpstr>
      <vt:lpstr>Слайд 12</vt:lpstr>
      <vt:lpstr>Алгоритм</vt:lpstr>
      <vt:lpstr>ж.р.          м.р.      м.р.     ж.р. Мышь,  ёрш,  ёж,  рожь.</vt:lpstr>
      <vt:lpstr>Домашнее задание: стр. 53, упр. 43 или 46. </vt:lpstr>
      <vt:lpstr>Слайд 16</vt:lpstr>
      <vt:lpstr>Использованные ресурсы интернета: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37</cp:revision>
  <dcterms:created xsi:type="dcterms:W3CDTF">2014-03-22T21:11:32Z</dcterms:created>
  <dcterms:modified xsi:type="dcterms:W3CDTF">2014-03-30T14:24:26Z</dcterms:modified>
</cp:coreProperties>
</file>